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8"/>
  </p:notesMasterIdLst>
  <p:handoutMasterIdLst>
    <p:handoutMasterId r:id="rId9"/>
  </p:handoutMasterIdLst>
  <p:sldIdLst>
    <p:sldId id="257" r:id="rId2"/>
    <p:sldId id="268" r:id="rId3"/>
    <p:sldId id="265" r:id="rId4"/>
    <p:sldId id="266" r:id="rId5"/>
    <p:sldId id="267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92" d="100"/>
          <a:sy n="92" d="100"/>
        </p:scale>
        <p:origin x="-9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8/20/2019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8/20/2019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8/20/2019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8/20/2019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8/20/2019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8/20/2019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8/20/2019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8/20/2019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2019 Fall Leadership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August 24, </a:t>
            </a:r>
            <a:r>
              <a:rPr lang="en-US" sz="2000" dirty="0" smtClean="0">
                <a:latin typeface="Verdana" charset="0"/>
              </a:rPr>
              <a:t>2019</a:t>
            </a:r>
            <a:r>
              <a:rPr lang="en-US" sz="2000" dirty="0" smtClean="0">
                <a:latin typeface="Verdana" charset="0"/>
              </a:rPr>
              <a:t/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Marcos,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Section Committee/Officer Name: Jody Everett</a:t>
            </a:r>
          </a:p>
          <a:p>
            <a:r>
              <a:rPr lang="en-US" dirty="0" smtClean="0">
                <a:latin typeface="Verdana" charset="0"/>
                <a:cs typeface="ＭＳ Ｐゴシック" charset="0"/>
              </a:rPr>
              <a:t>Chapter/Affinity Name: </a:t>
            </a:r>
            <a:r>
              <a:rPr lang="en-US" dirty="0">
                <a:latin typeface="Verdana" charset="0"/>
                <a:cs typeface="ＭＳ Ｐゴシック" charset="0"/>
              </a:rPr>
              <a:t>Central Texas Consultants Network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Prepared by:  Jody Everett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8/20/2019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Vision, Leadership Team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8/20/2019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824" y="6171684"/>
            <a:ext cx="5868088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(*) These can be technical meetings, workshops, networking events, etc.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1415" y="1351357"/>
            <a:ext cx="896258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The Consultant Network promotes the development of members careers through professional and social networking, including publicizing members skills and sharing potential professional opportunities, and support the IEEE Central Texas Section.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Leadership Team</a:t>
            </a:r>
          </a:p>
          <a:p>
            <a:r>
              <a:rPr lang="en-US" sz="1600" dirty="0" smtClean="0"/>
              <a:t>      Jody Everett-Chairman/Treasurer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Luis </a:t>
            </a:r>
            <a:r>
              <a:rPr lang="en-US" sz="1600" dirty="0" err="1" smtClean="0"/>
              <a:t>Basto</a:t>
            </a:r>
            <a:r>
              <a:rPr lang="en-US" sz="1600" dirty="0" smtClean="0"/>
              <a:t>-Vice Chairman/Webmaster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Les Johnson-Program Manager/Membership Chair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Bill Martino-Secretary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Kai Wong-Member at large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Sergio </a:t>
            </a:r>
            <a:r>
              <a:rPr lang="en-US" sz="1600" dirty="0" err="1" smtClean="0"/>
              <a:t>Liberman</a:t>
            </a:r>
            <a:r>
              <a:rPr lang="en-US" sz="1600" dirty="0" smtClean="0"/>
              <a:t>-Member at Large</a:t>
            </a:r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Objectives</a:t>
            </a:r>
          </a:p>
          <a:p>
            <a:r>
              <a:rPr lang="en-US" dirty="0" smtClean="0"/>
              <a:t>     Hold monthly high quality technical meeting.</a:t>
            </a:r>
          </a:p>
          <a:p>
            <a:r>
              <a:rPr lang="en-US" dirty="0"/>
              <a:t> </a:t>
            </a:r>
            <a:r>
              <a:rPr lang="en-US" dirty="0" smtClean="0"/>
              <a:t>    Hold one day/one half day high quality 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2019 Key Accomplishments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8/20/2019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1"/>
          </p:nvPr>
        </p:nvSpPr>
        <p:spPr>
          <a:xfrm>
            <a:off x="202268" y="1333993"/>
            <a:ext cx="8381999" cy="4686869"/>
          </a:xfrm>
        </p:spPr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1000" dirty="0" smtClean="0"/>
              <a:t>January-Joint meeting with (PI)^2-Network Tour of M3 Design-Industrial Design/Mechanical Engineering Solutions. 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/>
              <a:t>February-Technical </a:t>
            </a:r>
            <a:r>
              <a:rPr lang="en-US" sz="1000" dirty="0" smtClean="0"/>
              <a:t>Meeting-”Add a Computer to your Design through SIP Technology” –</a:t>
            </a:r>
            <a:r>
              <a:rPr lang="en-US" sz="1000" dirty="0" err="1" smtClean="0"/>
              <a:t>Neeraj</a:t>
            </a:r>
            <a:r>
              <a:rPr lang="en-US" sz="1000" dirty="0" smtClean="0"/>
              <a:t> </a:t>
            </a:r>
            <a:r>
              <a:rPr lang="en-US" sz="1000" dirty="0" err="1" smtClean="0"/>
              <a:t>Dantu</a:t>
            </a:r>
            <a:r>
              <a:rPr lang="en-US" sz="1000" dirty="0" smtClean="0"/>
              <a:t>, L31 Filed</a:t>
            </a:r>
            <a:r>
              <a:rPr lang="en-US" sz="1000" dirty="0" smtClean="0"/>
              <a:t>. Attendence</a:t>
            </a:r>
            <a:r>
              <a:rPr lang="en-US" sz="1000" dirty="0" smtClean="0"/>
              <a:t>-9 IEEE, 6 Non IEEE</a:t>
            </a: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1000" dirty="0" smtClean="0"/>
              <a:t>April-Technical Meeting with Life Members-”When Artificial Intelligence(AI), meets Human Intelligence(HI): A Road to World Wide Intelligence(WWI)”, </a:t>
            </a:r>
            <a:r>
              <a:rPr lang="en-US" sz="1000" dirty="0" err="1" smtClean="0"/>
              <a:t>Adil</a:t>
            </a:r>
            <a:r>
              <a:rPr lang="en-US" sz="1000" dirty="0" smtClean="0"/>
              <a:t> Dali, L31 </a:t>
            </a:r>
            <a:r>
              <a:rPr lang="en-US" sz="1000" dirty="0" smtClean="0"/>
              <a:t>Filed, Attendance-16 IEEE, 8 non IEEE</a:t>
            </a: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1000" dirty="0" smtClean="0"/>
              <a:t>May-Technical Meeting-”Dr. Marcel J. E. </a:t>
            </a:r>
            <a:r>
              <a:rPr lang="en-US" sz="1000" dirty="0" err="1" smtClean="0"/>
              <a:t>Golay</a:t>
            </a:r>
            <a:r>
              <a:rPr lang="en-US" sz="1000" dirty="0" smtClean="0"/>
              <a:t>, a Retrospective”, Bob Hunter,  L31 filed</a:t>
            </a:r>
            <a:r>
              <a:rPr lang="en-US" sz="1000" dirty="0" smtClean="0"/>
              <a:t>. Attendance-8 IEEE</a:t>
            </a: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1000" dirty="0" smtClean="0"/>
              <a:t>June-Technical Meeting-”</a:t>
            </a:r>
            <a:r>
              <a:rPr lang="en-US" sz="1000" dirty="0" err="1" smtClean="0"/>
              <a:t>Blockchain</a:t>
            </a:r>
            <a:r>
              <a:rPr lang="en-US" sz="1000" dirty="0" smtClean="0"/>
              <a:t> Technology and its Financial Transaction Application”,  Paul Snow,  L31 </a:t>
            </a:r>
            <a:r>
              <a:rPr lang="en-US" sz="1000" dirty="0" smtClean="0"/>
              <a:t>Filed. Attendance 17 IEEE, 9 Non IEEE.</a:t>
            </a:r>
            <a:endParaRPr lang="en-US" sz="1100" dirty="0" smtClean="0"/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2019 Chapter Vitality &amp; Help Needed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8/20/2019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415" y="1351357"/>
            <a:ext cx="896258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 Vitality Assessment </a:t>
            </a:r>
            <a:r>
              <a:rPr lang="en-US" sz="1600" b="1" dirty="0" smtClean="0"/>
              <a:t>(Strong, Ok, Need Improvement) </a:t>
            </a:r>
          </a:p>
          <a:p>
            <a:r>
              <a:rPr lang="en-US" sz="1600" dirty="0" smtClean="0"/>
              <a:t>Examples: Attendance, Topical &amp; Relevance, membership recruitment, finance, volunteers, </a:t>
            </a:r>
            <a:r>
              <a:rPr lang="mr-IN" sz="1600" dirty="0" smtClean="0"/>
              <a:t>…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/>
              <a:t>Strong, good meeting </a:t>
            </a:r>
            <a:r>
              <a:rPr lang="en-US" sz="1500" dirty="0" err="1"/>
              <a:t>attendence</a:t>
            </a:r>
            <a:endParaRPr lang="en-US" sz="1500" dirty="0"/>
          </a:p>
          <a:p>
            <a:pPr marL="285750" indent="-285750">
              <a:buFont typeface="Arial"/>
              <a:buChar char="•"/>
            </a:pPr>
            <a:endParaRPr lang="en-US" sz="1500" dirty="0" smtClean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 smtClean="0"/>
              <a:t>Top Help Needed/Issues </a:t>
            </a:r>
          </a:p>
          <a:p>
            <a:r>
              <a:rPr lang="en-US" sz="1600" dirty="0" smtClean="0"/>
              <a:t>Examples: Attendance, Speakers, Training, Finance, Events, collaboration with STEM/Students/PACE/YP/Life </a:t>
            </a:r>
            <a:r>
              <a:rPr lang="en-US" sz="1600" dirty="0" err="1" smtClean="0"/>
              <a:t>Mem</a:t>
            </a:r>
            <a:r>
              <a:rPr lang="en-US" sz="1600" dirty="0" smtClean="0"/>
              <a:t>, </a:t>
            </a:r>
            <a:r>
              <a:rPr lang="mr-IN" sz="1600" dirty="0" smtClean="0"/>
              <a:t>…</a:t>
            </a:r>
            <a:r>
              <a:rPr lang="en-US" sz="1600" dirty="0" smtClean="0"/>
              <a:t> 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lvl="7" indent="-285750">
              <a:buFont typeface="Arial"/>
              <a:buChar char="•"/>
            </a:pPr>
            <a:r>
              <a:rPr lang="en-US" sz="1500" dirty="0"/>
              <a:t>Continued Funding</a:t>
            </a:r>
            <a:r>
              <a:rPr lang="en-US" sz="1500" dirty="0" smtClean="0"/>
              <a:t>.</a:t>
            </a:r>
          </a:p>
          <a:p>
            <a:pPr marL="285750" lvl="7" indent="-285750">
              <a:buFont typeface="Arial"/>
              <a:buChar char="•"/>
            </a:pPr>
            <a:r>
              <a:rPr lang="en-US" sz="1500" dirty="0" smtClean="0"/>
              <a:t>Need to widen speaker net.</a:t>
            </a:r>
            <a:endParaRPr lang="en-US" sz="15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Need to attract younger members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Need to look for fresh workshop topics.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Others/Backup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8/20/2019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Xxxxx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charset="0"/>
                <a:cs typeface="ＭＳ Ｐゴシック" charset="0"/>
              </a:rPr>
              <a:t>CTS Leadership 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8/20/2019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293749"/>
            <a:ext cx="2141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CTS Officers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65298" y="1293044"/>
            <a:ext cx="22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Standing Committees/Coordinators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164" y="1279676"/>
            <a:ext cx="38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Chapters/Affinity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906" y="1806026"/>
            <a:ext cx="2141607" cy="4139594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Fawzi Behmann</a:t>
            </a:r>
            <a:endParaRPr lang="en-US" sz="1200" dirty="0"/>
          </a:p>
          <a:p>
            <a:endParaRPr lang="en-US" sz="500" dirty="0" smtClean="0"/>
          </a:p>
          <a:p>
            <a:r>
              <a:rPr lang="en-US" sz="1200" dirty="0" smtClean="0"/>
              <a:t>Vice Chair </a:t>
            </a:r>
            <a:r>
              <a:rPr lang="mr-IN" sz="1200" dirty="0" smtClean="0"/>
              <a:t>–</a:t>
            </a:r>
            <a:r>
              <a:rPr lang="en-US" sz="1200" dirty="0" smtClean="0"/>
              <a:t> 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Heena Rathore</a:t>
            </a:r>
          </a:p>
          <a:p>
            <a:endParaRPr lang="en-US" sz="500" dirty="0" smtClean="0"/>
          </a:p>
          <a:p>
            <a:r>
              <a:rPr lang="en-US" sz="1200" dirty="0" smtClean="0"/>
              <a:t>Vice Chair </a:t>
            </a:r>
            <a:r>
              <a:rPr lang="mr-IN" sz="1200" dirty="0" smtClean="0"/>
              <a:t>–</a:t>
            </a:r>
            <a:r>
              <a:rPr lang="en-US" sz="1200" dirty="0" smtClean="0"/>
              <a:t> SA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  Nils Smith</a:t>
            </a:r>
          </a:p>
          <a:p>
            <a:endParaRPr lang="en-US" sz="1200" dirty="0" smtClean="0"/>
          </a:p>
          <a:p>
            <a:pPr marL="285750" indent="-285750">
              <a:buFont typeface="Arial"/>
              <a:buChar char="•"/>
            </a:pPr>
            <a:endParaRPr lang="en-US" sz="500" dirty="0" smtClean="0"/>
          </a:p>
          <a:p>
            <a:pPr marL="285750" indent="-285750">
              <a:buFont typeface="Arial"/>
              <a:buChar char="•"/>
            </a:pPr>
            <a:endParaRPr lang="en-US" sz="500" dirty="0" smtClean="0"/>
          </a:p>
          <a:p>
            <a:r>
              <a:rPr lang="en-US" sz="1200" dirty="0" smtClean="0"/>
              <a:t>Secretary </a:t>
            </a:r>
          </a:p>
          <a:p>
            <a:endParaRPr lang="en-US" sz="1200" dirty="0" smtClean="0"/>
          </a:p>
          <a:p>
            <a:endParaRPr lang="en-US" sz="500" dirty="0" smtClean="0"/>
          </a:p>
          <a:p>
            <a:r>
              <a:rPr lang="en-US" sz="1200" dirty="0" smtClean="0"/>
              <a:t>Treasurer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Bill Martino</a:t>
            </a:r>
          </a:p>
          <a:p>
            <a:endParaRPr lang="en-US" sz="500" dirty="0"/>
          </a:p>
          <a:p>
            <a:r>
              <a:rPr lang="en-US" sz="1200" dirty="0" smtClean="0"/>
              <a:t>Past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Leslie Martinich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Student Branch</a:t>
            </a:r>
          </a:p>
          <a:p>
            <a:r>
              <a:rPr lang="en-US" sz="1200" dirty="0" smtClean="0"/>
              <a:t>Student Branch Chapters</a:t>
            </a:r>
          </a:p>
          <a:p>
            <a:endParaRPr lang="en-US" sz="500" dirty="0"/>
          </a:p>
        </p:txBody>
      </p:sp>
      <p:sp>
        <p:nvSpPr>
          <p:cNvPr id="6" name="TextBox 5"/>
          <p:cNvSpPr txBox="1"/>
          <p:nvPr/>
        </p:nvSpPr>
        <p:spPr>
          <a:xfrm>
            <a:off x="6113805" y="2322075"/>
            <a:ext cx="3031599" cy="341631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 smtClean="0"/>
              <a:t>Strategic Plan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Policies and Procedures PARP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Awards </a:t>
            </a:r>
            <a:r>
              <a:rPr lang="en-US" sz="1200" dirty="0"/>
              <a:t>and </a:t>
            </a:r>
            <a:r>
              <a:rPr lang="en-US" sz="1200" dirty="0" smtClean="0"/>
              <a:t>Recognition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Nomination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Election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FIN/Audit Committee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Membership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Electronics Communications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Website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Communications Portal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Conferences/Events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Section</a:t>
            </a:r>
            <a:r>
              <a:rPr lang="en-US" sz="1200" dirty="0"/>
              <a:t>-Chapter Vitality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K</a:t>
            </a:r>
            <a:r>
              <a:rPr lang="en-US" sz="1200" dirty="0"/>
              <a:t>-</a:t>
            </a:r>
            <a:r>
              <a:rPr lang="en-US" sz="1200" dirty="0" smtClean="0"/>
              <a:t>12/STEM </a:t>
            </a:r>
            <a:r>
              <a:rPr lang="en-US" sz="1200" dirty="0"/>
              <a:t>Educational </a:t>
            </a:r>
            <a:r>
              <a:rPr lang="en-US" sz="1200" dirty="0" smtClean="0"/>
              <a:t>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Students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Professional Activities </a:t>
            </a:r>
            <a:r>
              <a:rPr lang="mr-IN" sz="1200" dirty="0" smtClean="0"/>
              <a:t>–</a:t>
            </a:r>
            <a:r>
              <a:rPr lang="en-US" sz="1200" dirty="0" smtClean="0"/>
              <a:t> PACE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Outreach Program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Conferences</a:t>
            </a:r>
            <a:r>
              <a:rPr lang="en-US" sz="1200" dirty="0"/>
              <a:t>/Events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409" y="1663573"/>
            <a:ext cx="3899871" cy="51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5833</TotalTime>
  <Words>415</Words>
  <Application>Microsoft Office PowerPoint</Application>
  <PresentationFormat>On-screen Show (4:3)</PresentationFormat>
  <Paragraphs>105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IEEE-Template</vt:lpstr>
      <vt:lpstr>IEEE Central Texas Section 2019 Fall Leadership Planning Meeting August 24, 2019 San Marcos, TX</vt:lpstr>
      <vt:lpstr>Vision, Leadership Team</vt:lpstr>
      <vt:lpstr>2019 Key Accomplishments</vt:lpstr>
      <vt:lpstr>2019 Chapter Vitality &amp; Help Needed</vt:lpstr>
      <vt:lpstr>Others/Backup</vt:lpstr>
      <vt:lpstr>CTS Leadership 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Jody</cp:lastModifiedBy>
  <cp:revision>162</cp:revision>
  <cp:lastPrinted>2018-08-07T14:39:51Z</cp:lastPrinted>
  <dcterms:created xsi:type="dcterms:W3CDTF">2012-12-04T23:01:03Z</dcterms:created>
  <dcterms:modified xsi:type="dcterms:W3CDTF">2019-08-21T04:23:03Z</dcterms:modified>
</cp:coreProperties>
</file>